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47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47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48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79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95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1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82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81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4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96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3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D293-2850-4779-A7FB-C5613B489536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ADF5-46FF-4B42-971E-BE2E3A628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59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fif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fif"/><Relationship Id="rId12" Type="http://schemas.openxmlformats.org/officeDocument/2006/relationships/image" Target="../media/image11.jfif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11" Type="http://schemas.openxmlformats.org/officeDocument/2006/relationships/image" Target="../media/image10.jfif"/><Relationship Id="rId5" Type="http://schemas.openxmlformats.org/officeDocument/2006/relationships/image" Target="../media/image4.jfif"/><Relationship Id="rId15" Type="http://schemas.openxmlformats.org/officeDocument/2006/relationships/image" Target="../media/image14.jfif"/><Relationship Id="rId10" Type="http://schemas.openxmlformats.org/officeDocument/2006/relationships/image" Target="../media/image9.jfif"/><Relationship Id="rId4" Type="http://schemas.openxmlformats.org/officeDocument/2006/relationships/image" Target="../media/image3.jpg"/><Relationship Id="rId9" Type="http://schemas.openxmlformats.org/officeDocument/2006/relationships/image" Target="../media/image8.jfif"/><Relationship Id="rId14" Type="http://schemas.openxmlformats.org/officeDocument/2006/relationships/image" Target="../media/image13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hyperlink" Target="https://hu.wikipedia.org/wiki/Selmeci-hegys%C3%A9g" TargetMode="External"/><Relationship Id="rId7" Type="http://schemas.openxmlformats.org/officeDocument/2006/relationships/image" Target="../media/image12.jfif"/><Relationship Id="rId2" Type="http://schemas.openxmlformats.org/officeDocument/2006/relationships/hyperlink" Target="https://hu.wikipedia.org/wiki/Z%C3%B3ly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fif"/><Relationship Id="rId5" Type="http://schemas.openxmlformats.org/officeDocument/2006/relationships/hyperlink" Target="https://hu.wikipedia.org/wiki/B%C3%A1nyav%C3%A1ros" TargetMode="External"/><Relationship Id="rId4" Type="http://schemas.openxmlformats.org/officeDocument/2006/relationships/hyperlink" Target="https://hu.wikipedia.org/wiki/Magyar_Kir%C3%A1lys%C3%A1g" TargetMode="External"/><Relationship Id="rId9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fif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7" Type="http://schemas.openxmlformats.org/officeDocument/2006/relationships/hyperlink" Target="https://hu.wikipedia.org/wiki/13._sz%C3%A1zad" TargetMode="Externa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u.wikipedia.org/w/index.php?title=Rozsny%C3%B3i-medence&amp;action=edit&amp;redlink=1" TargetMode="External"/><Relationship Id="rId5" Type="http://schemas.openxmlformats.org/officeDocument/2006/relationships/hyperlink" Target="https://hu.wikipedia.org/wiki/Saj%C3%B3_(foly%C3%B3)" TargetMode="External"/><Relationship Id="rId4" Type="http://schemas.openxmlformats.org/officeDocument/2006/relationships/image" Target="../media/image2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osdoboz.hu/hu-HU/Hatarontuli?h=true" TargetMode="External"/><Relationship Id="rId2" Type="http://schemas.openxmlformats.org/officeDocument/2006/relationships/hyperlink" Target="https://www.okosdoboz.hu/ContentEditor/Content/3299?fromRoaming=Tr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Ukr%C3%A1nok" TargetMode="External"/><Relationship Id="rId3" Type="http://schemas.openxmlformats.org/officeDocument/2006/relationships/hyperlink" Target="https://hu.wikipedia.org/wiki/Szlov%C3%A1kok" TargetMode="External"/><Relationship Id="rId7" Type="http://schemas.openxmlformats.org/officeDocument/2006/relationships/hyperlink" Target="https://hu.wikipedia.org/wiki/Ruszinok" TargetMode="External"/><Relationship Id="rId2" Type="http://schemas.openxmlformats.org/officeDocument/2006/relationships/hyperlink" Target="https://hu.wikipedia.org/wiki/Szlov%C3%A1k_nyel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Csehek" TargetMode="External"/><Relationship Id="rId11" Type="http://schemas.openxmlformats.org/officeDocument/2006/relationships/hyperlink" Target="https://hu.wikipedia.org/wiki/N%C3%A9metek" TargetMode="External"/><Relationship Id="rId5" Type="http://schemas.openxmlformats.org/officeDocument/2006/relationships/hyperlink" Target="https://hu.wikipedia.org/wiki/Cig%C3%A1nyok" TargetMode="External"/><Relationship Id="rId10" Type="http://schemas.openxmlformats.org/officeDocument/2006/relationships/hyperlink" Target="https://hu.wikipedia.org/wiki/Morv%C3%A1k" TargetMode="External"/><Relationship Id="rId4" Type="http://schemas.openxmlformats.org/officeDocument/2006/relationships/hyperlink" Target="https://hu.wikipedia.org/wiki/Magyarok" TargetMode="External"/><Relationship Id="rId9" Type="http://schemas.openxmlformats.org/officeDocument/2006/relationships/hyperlink" Target="https://hu.wikipedia.org/wiki/Lengyele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hu.wikipedia.org/wiki/Szinon%C3%ADmia" TargetMode="External"/><Relationship Id="rId7" Type="http://schemas.openxmlformats.org/officeDocument/2006/relationships/hyperlink" Target="https://hu.wikipedia.org/wiki/Magyar_Kir%C3%A1lys%C3%A1g" TargetMode="External"/><Relationship Id="rId2" Type="http://schemas.openxmlformats.org/officeDocument/2006/relationships/hyperlink" Target="https://hu.wikipedia.org/wiki/Szlov%C3%A1ki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u.wikipedia.org/wiki/Magyar_t%C3%B6rt%C3%A9nelem" TargetMode="External"/><Relationship Id="rId5" Type="http://schemas.openxmlformats.org/officeDocument/2006/relationships/hyperlink" Target="https://hu.wikipedia.org/wiki/1918" TargetMode="External"/><Relationship Id="rId4" Type="http://schemas.openxmlformats.org/officeDocument/2006/relationships/hyperlink" Target="https://hu.wikipedia.org/wiki/Szlov%C3%A1kiai_magyaro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Csehszlov%C3%A1kia" TargetMode="External"/><Relationship Id="rId2" Type="http://schemas.openxmlformats.org/officeDocument/2006/relationships/hyperlink" Target="https://hu.wikipedia.org/wiki/Trianoni_b%C3%A9keszerz%C5%91d%C3%A9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K%C3%A1rp%C3%A1tal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26" y="365125"/>
            <a:ext cx="11730422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SZLOVÁKIA-HATÁRTALANUL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59" y="1690689"/>
            <a:ext cx="2744289" cy="122516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5300685"/>
            <a:ext cx="2744289" cy="13091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3076212"/>
            <a:ext cx="2744289" cy="19986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26" y="1763618"/>
            <a:ext cx="2051833" cy="15906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39" y="1825831"/>
            <a:ext cx="2497318" cy="155920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" y="3557609"/>
            <a:ext cx="1574233" cy="17430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26" y="3489436"/>
            <a:ext cx="2053771" cy="181111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59" y="3533160"/>
            <a:ext cx="1547972" cy="17430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16" y="3420412"/>
            <a:ext cx="1692247" cy="185582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88" y="3533160"/>
            <a:ext cx="1777243" cy="17430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57" y="5315650"/>
            <a:ext cx="1954338" cy="17811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37" y="5351185"/>
            <a:ext cx="1777243" cy="158878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66" y="5377132"/>
            <a:ext cx="1561592" cy="162308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" y="5339770"/>
            <a:ext cx="1807211" cy="16002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85" y="5363583"/>
            <a:ext cx="1765445" cy="157638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74"/>
            <a:ext cx="2416629" cy="1715404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50" y="1725790"/>
            <a:ext cx="2229396" cy="17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9634" y="365125"/>
            <a:ext cx="11014166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SELMECBÁNYA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13062" y="1825625"/>
            <a:ext cx="6040738" cy="486255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b="1" u="sng" dirty="0">
                <a:hlinkClick r:id="rId2" tooltip="Zólyom"/>
              </a:rPr>
              <a:t>Zólyomtól</a:t>
            </a:r>
            <a:r>
              <a:rPr lang="hu-HU" b="1" dirty="0"/>
              <a:t> délnyugatra, a </a:t>
            </a:r>
            <a:r>
              <a:rPr lang="hu-HU" b="1" u="sng" dirty="0">
                <a:hlinkClick r:id="rId3" tooltip="Selmeci-hegység"/>
              </a:rPr>
              <a:t>Selmeci-hegységben</a:t>
            </a:r>
            <a:r>
              <a:rPr lang="hu-HU" b="1" dirty="0"/>
              <a:t>, egy </a:t>
            </a:r>
            <a:r>
              <a:rPr lang="hu-HU" b="1" dirty="0" smtClean="0"/>
              <a:t>völgykatlanban </a:t>
            </a:r>
            <a:r>
              <a:rPr lang="hu-HU" b="1" dirty="0"/>
              <a:t>található</a:t>
            </a:r>
            <a:r>
              <a:rPr lang="hu-HU" b="1" dirty="0" smtClean="0"/>
              <a:t>.</a:t>
            </a:r>
          </a:p>
          <a:p>
            <a:r>
              <a:rPr lang="hu-HU" b="1" dirty="0"/>
              <a:t>Az egykori </a:t>
            </a:r>
            <a:r>
              <a:rPr lang="hu-HU" b="1" u="sng" dirty="0">
                <a:hlinkClick r:id="rId4" tooltip="Magyar Királyság"/>
              </a:rPr>
              <a:t>Magyar Királyság</a:t>
            </a:r>
            <a:r>
              <a:rPr lang="hu-HU" b="1" dirty="0"/>
              <a:t> egyik legjelentősebb </a:t>
            </a:r>
            <a:r>
              <a:rPr lang="hu-HU" b="1" u="sng" dirty="0">
                <a:hlinkClick r:id="rId5" tooltip="Bányaváros"/>
              </a:rPr>
              <a:t>bányavárosa</a:t>
            </a:r>
            <a:r>
              <a:rPr lang="hu-HU" b="1" dirty="0" smtClean="0"/>
              <a:t>.</a:t>
            </a:r>
          </a:p>
          <a:p>
            <a:r>
              <a:rPr lang="hu-HU" b="1" dirty="0"/>
              <a:t>Selmecbánya egy ősi bányaváros, ahol főként ezüstöt bányásztak. </a:t>
            </a:r>
            <a:endParaRPr lang="hu-HU" b="1" dirty="0" smtClean="0"/>
          </a:p>
          <a:p>
            <a:r>
              <a:rPr lang="hu-HU" b="1" dirty="0"/>
              <a:t>A középkorban mesés gazdagság rejtőzött itt a vulkanikus hegyek mélyén.</a:t>
            </a:r>
          </a:p>
          <a:p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825625"/>
            <a:ext cx="2847975" cy="19465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14" y="1825624"/>
            <a:ext cx="1777243" cy="19465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4056537"/>
            <a:ext cx="2468880" cy="22136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19" y="4056537"/>
            <a:ext cx="2156338" cy="23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430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KÉSMÁRK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825625"/>
            <a:ext cx="2381983" cy="191035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8" y="1799499"/>
            <a:ext cx="2619375" cy="1936478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8" y="3997234"/>
            <a:ext cx="2323011" cy="25733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8" y="3997234"/>
            <a:ext cx="2619375" cy="257338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695312" y="2181497"/>
            <a:ext cx="6061165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•</a:t>
            </a:r>
            <a:r>
              <a:rPr lang="hu-HU" dirty="0" smtClean="0"/>
              <a:t> </a:t>
            </a:r>
            <a:r>
              <a:rPr lang="hu-HU" sz="2800" b="1" dirty="0">
                <a:latin typeface="Arial Black" panose="020B0A04020102020204" pitchFamily="34" charset="0"/>
              </a:rPr>
              <a:t>A Poprád folyása mellett fekvő Késmárk </a:t>
            </a:r>
            <a:r>
              <a:rPr lang="hu-HU" sz="2800" b="1" dirty="0" smtClean="0">
                <a:latin typeface="Arial Black" panose="020B0A04020102020204" pitchFamily="34" charset="0"/>
              </a:rPr>
              <a:t> </a:t>
            </a:r>
            <a:r>
              <a:rPr lang="hu-HU" sz="2800" b="1" dirty="0">
                <a:latin typeface="Arial Black" panose="020B0A04020102020204" pitchFamily="34" charset="0"/>
              </a:rPr>
              <a:t>mögötte a Magas-Tátra csipkés csúcsaival a Szepesség legfestőibb fekvésű városa</a:t>
            </a:r>
            <a:r>
              <a:rPr lang="hu-HU" sz="2800" b="1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Városháza</a:t>
            </a: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Evangélikus templom</a:t>
            </a: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Thököly Imre bronz lovasszobra</a:t>
            </a:r>
            <a:endParaRPr lang="hu-H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KÉSMÁRK   THÖKÖLY-VÁR</a:t>
            </a:r>
            <a:endParaRPr lang="hu-H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3" y="2058194"/>
            <a:ext cx="2946356" cy="19431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3" y="4368800"/>
            <a:ext cx="3204347" cy="1847850"/>
          </a:xfrm>
        </p:spPr>
      </p:pic>
      <p:sp>
        <p:nvSpPr>
          <p:cNvPr id="7" name="Szövegdoboz 6"/>
          <p:cNvSpPr txBox="1"/>
          <p:nvPr/>
        </p:nvSpPr>
        <p:spPr>
          <a:xfrm>
            <a:off x="4637315" y="2058194"/>
            <a:ext cx="6897188" cy="52629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• Késmárk központjában </a:t>
            </a:r>
            <a:r>
              <a:rPr lang="hu-HU" sz="2800" b="1" dirty="0"/>
              <a:t>áll a ma múzeumnak otthont adó </a:t>
            </a:r>
            <a:r>
              <a:rPr lang="hu-HU" sz="2800" b="1" dirty="0">
                <a:latin typeface="Arial Black" panose="020B0A04020102020204" pitchFamily="34" charset="0"/>
              </a:rPr>
              <a:t>reneszánsz stílusú</a:t>
            </a:r>
            <a:r>
              <a:rPr lang="hu-HU" sz="2800" b="1" dirty="0"/>
              <a:t>, </a:t>
            </a:r>
            <a:r>
              <a:rPr lang="hu-HU" sz="2800" b="1" dirty="0" smtClean="0"/>
              <a:t>káprázatos</a:t>
            </a:r>
            <a:r>
              <a:rPr lang="hu-HU" sz="2800" b="1" dirty="0"/>
              <a:t>, </a:t>
            </a:r>
            <a:r>
              <a:rPr lang="hu-HU" sz="2800" b="1" dirty="0">
                <a:latin typeface="Arial Black" panose="020B0A04020102020204" pitchFamily="34" charset="0"/>
              </a:rPr>
              <a:t>bástyák</a:t>
            </a:r>
            <a:r>
              <a:rPr lang="hu-HU" sz="2800" b="1" dirty="0"/>
              <a:t>kal tagozott </a:t>
            </a:r>
            <a:r>
              <a:rPr lang="hu-HU" sz="2800" b="1" dirty="0" smtClean="0"/>
              <a:t>Thököly-vár.</a:t>
            </a:r>
          </a:p>
          <a:p>
            <a:r>
              <a:rPr lang="hu-HU" sz="2800" b="1" dirty="0" smtClean="0"/>
              <a:t>• A </a:t>
            </a:r>
            <a:r>
              <a:rPr lang="hu-HU" sz="2800" b="1" dirty="0" smtClean="0">
                <a:latin typeface="Arial Black" panose="020B0A04020102020204" pitchFamily="34" charset="0"/>
              </a:rPr>
              <a:t>Thököly</a:t>
            </a:r>
            <a:r>
              <a:rPr lang="hu-HU" sz="2800" b="1" dirty="0">
                <a:latin typeface="Arial Black" panose="020B0A04020102020204" pitchFamily="34" charset="0"/>
              </a:rPr>
              <a:t> </a:t>
            </a:r>
            <a:r>
              <a:rPr lang="hu-HU" sz="2800" b="1" dirty="0" smtClean="0">
                <a:latin typeface="Arial Black" panose="020B0A04020102020204" pitchFamily="34" charset="0"/>
              </a:rPr>
              <a:t>család </a:t>
            </a:r>
            <a:r>
              <a:rPr lang="hu-HU" sz="2800" b="1" dirty="0"/>
              <a:t>1596-1601 között </a:t>
            </a:r>
            <a:r>
              <a:rPr lang="hu-HU" sz="2800" b="1" dirty="0" smtClean="0"/>
              <a:t>építtette </a:t>
            </a:r>
            <a:r>
              <a:rPr lang="hu-HU" sz="2800" b="1" dirty="0"/>
              <a:t>át a </a:t>
            </a:r>
            <a:r>
              <a:rPr lang="hu-HU" sz="2400" b="1" dirty="0">
                <a:latin typeface="Arial Black" panose="020B0A04020102020204" pitchFamily="34" charset="0"/>
              </a:rPr>
              <a:t>gótikus várat reneszánsz stílusú kastéllyá</a:t>
            </a:r>
            <a:r>
              <a:rPr lang="hu-HU" sz="2800" b="1" dirty="0"/>
              <a:t>, </a:t>
            </a:r>
            <a:r>
              <a:rPr lang="hu-HU" sz="2800" b="1" dirty="0">
                <a:latin typeface="Arial Black" panose="020B0A04020102020204" pitchFamily="34" charset="0"/>
              </a:rPr>
              <a:t>családi székhelyükké </a:t>
            </a:r>
            <a:r>
              <a:rPr lang="hu-HU" sz="2800" b="1" dirty="0"/>
              <a:t>téve azt</a:t>
            </a:r>
            <a:r>
              <a:rPr lang="hu-HU" sz="2800" b="1" dirty="0" smtClean="0"/>
              <a:t>.</a:t>
            </a:r>
          </a:p>
          <a:p>
            <a:r>
              <a:rPr lang="hu-HU" sz="2800" b="1" dirty="0" smtClean="0"/>
              <a:t>• </a:t>
            </a:r>
            <a:r>
              <a:rPr lang="hu-HU" sz="2800" b="1" dirty="0"/>
              <a:t>Messze földről érkeztek </a:t>
            </a:r>
            <a:r>
              <a:rPr lang="hu-HU" sz="2400" b="1" dirty="0">
                <a:latin typeface="Arial Black" panose="020B0A04020102020204" pitchFamily="34" charset="0"/>
              </a:rPr>
              <a:t>olasz kőfaragók</a:t>
            </a:r>
            <a:r>
              <a:rPr lang="hu-HU" sz="2800" b="1" dirty="0"/>
              <a:t>, kőművesek és festők, az udvaron reneszánsz árkádokat </a:t>
            </a:r>
            <a:r>
              <a:rPr lang="hu-HU" sz="2800" b="1" dirty="0" smtClean="0"/>
              <a:t>kialakítva.</a:t>
            </a:r>
            <a:endParaRPr lang="hu-HU" sz="2800" b="1" dirty="0"/>
          </a:p>
          <a:p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5651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126" y="365125"/>
            <a:ext cx="11271068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CSORBA-TÓ</a:t>
            </a:r>
            <a:endParaRPr lang="hu-H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786847" y="1825625"/>
            <a:ext cx="6048102" cy="477111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b="1" dirty="0"/>
              <a:t>A Csorba-tó a második legnagyobb tó a Tátra déli oldalán, </a:t>
            </a:r>
            <a:r>
              <a:rPr lang="hu-HU" b="1" dirty="0">
                <a:solidFill>
                  <a:srgbClr val="002060"/>
                </a:solidFill>
              </a:rPr>
              <a:t>1346 méteres </a:t>
            </a:r>
            <a:r>
              <a:rPr lang="hu-HU" b="1" dirty="0"/>
              <a:t>tengerszint feletti magasságban</a:t>
            </a:r>
            <a:r>
              <a:rPr lang="hu-HU" b="1" dirty="0" smtClean="0"/>
              <a:t>.</a:t>
            </a:r>
          </a:p>
          <a:p>
            <a:r>
              <a:rPr lang="hu-HU" b="1" dirty="0"/>
              <a:t>A tó </a:t>
            </a:r>
            <a:r>
              <a:rPr lang="hu-HU" b="1" dirty="0">
                <a:solidFill>
                  <a:schemeClr val="bg1"/>
                </a:solidFill>
              </a:rPr>
              <a:t>legmélyebb pontja 26 méter</a:t>
            </a:r>
            <a:r>
              <a:rPr lang="hu-HU" b="1" dirty="0"/>
              <a:t>, </a:t>
            </a:r>
            <a:r>
              <a:rPr lang="hu-HU" b="1" dirty="0">
                <a:solidFill>
                  <a:schemeClr val="bg1"/>
                </a:solidFill>
              </a:rPr>
              <a:t>vizé</a:t>
            </a:r>
            <a:r>
              <a:rPr lang="hu-HU" b="1" dirty="0"/>
              <a:t>nek hőmérséklete még </a:t>
            </a:r>
            <a:r>
              <a:rPr lang="hu-HU" b="1" dirty="0">
                <a:solidFill>
                  <a:schemeClr val="bg1"/>
                </a:solidFill>
              </a:rPr>
              <a:t>nyáron is </a:t>
            </a:r>
            <a:r>
              <a:rPr lang="hu-HU" b="1" dirty="0"/>
              <a:t>maximum </a:t>
            </a:r>
            <a:r>
              <a:rPr lang="hu-HU" b="1" dirty="0">
                <a:solidFill>
                  <a:schemeClr val="bg1"/>
                </a:solidFill>
              </a:rPr>
              <a:t>19 fok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hu-HU" b="1" dirty="0">
                <a:solidFill>
                  <a:schemeClr val="bg1"/>
                </a:solidFill>
              </a:rPr>
              <a:t>jég borítja </a:t>
            </a:r>
            <a:r>
              <a:rPr lang="hu-HU" b="1" dirty="0"/>
              <a:t>évente 155 napon át, általában </a:t>
            </a:r>
            <a:r>
              <a:rPr lang="hu-HU" b="1" dirty="0">
                <a:solidFill>
                  <a:schemeClr val="bg1"/>
                </a:solidFill>
              </a:rPr>
              <a:t>november 25-től május 4-ig</a:t>
            </a:r>
            <a:r>
              <a:rPr lang="hu-HU" b="1" dirty="0" smtClean="0"/>
              <a:t>.</a:t>
            </a:r>
          </a:p>
          <a:p>
            <a:r>
              <a:rPr lang="hu-HU" b="1" dirty="0"/>
              <a:t>A tó medrének </a:t>
            </a:r>
            <a:r>
              <a:rPr lang="hu-HU" b="1" dirty="0">
                <a:solidFill>
                  <a:srgbClr val="002060"/>
                </a:solidFill>
              </a:rPr>
              <a:t>kialakulása</a:t>
            </a:r>
            <a:r>
              <a:rPr lang="hu-HU" b="1" dirty="0"/>
              <a:t> a </a:t>
            </a:r>
            <a:r>
              <a:rPr lang="hu-HU" b="1" dirty="0">
                <a:solidFill>
                  <a:srgbClr val="002060"/>
                </a:solidFill>
              </a:rPr>
              <a:t>jégkorszak végén </a:t>
            </a:r>
            <a:r>
              <a:rPr lang="hu-HU" b="1" dirty="0"/>
              <a:t>kezdődött, amikor még </a:t>
            </a:r>
            <a:r>
              <a:rPr lang="hu-HU" b="1" dirty="0">
                <a:solidFill>
                  <a:srgbClr val="002060"/>
                </a:solidFill>
              </a:rPr>
              <a:t>a gleccserek a Tátra völgyeibe </a:t>
            </a:r>
            <a:r>
              <a:rPr lang="hu-HU" b="1" dirty="0" smtClean="0">
                <a:solidFill>
                  <a:srgbClr val="002060"/>
                </a:solidFill>
              </a:rPr>
              <a:t>értek.</a:t>
            </a:r>
            <a:r>
              <a:rPr lang="hu-HU" dirty="0">
                <a:solidFill>
                  <a:srgbClr val="002060"/>
                </a:solidFill>
              </a:rPr>
              <a:t> 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6" y="2220686"/>
            <a:ext cx="5181600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SZÁDELŐI - VÖLGY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b="1" dirty="0"/>
              <a:t>A </a:t>
            </a:r>
            <a:r>
              <a:rPr lang="hu-HU" b="1" dirty="0" err="1"/>
              <a:t>Gömör</a:t>
            </a:r>
            <a:r>
              <a:rPr lang="hu-HU" b="1" dirty="0"/>
              <a:t>-Tornai-karszt leglátványosabb szurdokvölgye</a:t>
            </a:r>
          </a:p>
          <a:p>
            <a:r>
              <a:rPr lang="hu-HU" b="1" dirty="0"/>
              <a:t>A karsztvidék szlovákiai oldalán, a magyar határtól pár kilométerre fekvő </a:t>
            </a:r>
            <a:endParaRPr lang="hu-HU" b="1" dirty="0" smtClean="0"/>
          </a:p>
          <a:p>
            <a:r>
              <a:rPr lang="hu-HU" b="1" dirty="0" smtClean="0"/>
              <a:t>3 </a:t>
            </a:r>
            <a:r>
              <a:rPr lang="hu-HU" b="1" dirty="0"/>
              <a:t>km hosszú, 2-300 méter mély, látványos szurdokvölgyben bájosan zúgó erdei patak mentén követjük a kényelmes tanösvény </a:t>
            </a:r>
            <a:r>
              <a:rPr lang="hu-HU" b="1" dirty="0" smtClean="0"/>
              <a:t>útvonalát.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19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649" y="365125"/>
            <a:ext cx="11063151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ROZSNYÓ</a:t>
            </a:r>
            <a:endParaRPr lang="hu-H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9" y="1825625"/>
            <a:ext cx="2381250" cy="218467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9" y="4386308"/>
            <a:ext cx="2282734" cy="212407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17" y="3122023"/>
            <a:ext cx="2570254" cy="252857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669281" y="2299063"/>
            <a:ext cx="5684519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• </a:t>
            </a:r>
            <a:r>
              <a:rPr lang="hu-HU" sz="2800" b="1" dirty="0">
                <a:latin typeface="Arial Black" panose="020B0A04020102020204" pitchFamily="34" charset="0"/>
              </a:rPr>
              <a:t>A </a:t>
            </a:r>
            <a:r>
              <a:rPr lang="hu-HU" sz="2800" b="1" u="sng" dirty="0">
                <a:latin typeface="Arial Black" panose="020B0A04020102020204" pitchFamily="34" charset="0"/>
                <a:hlinkClick r:id="rId5" tooltip="Sajó (folyó)"/>
              </a:rPr>
              <a:t>Sajó</a:t>
            </a:r>
            <a:r>
              <a:rPr lang="hu-HU" sz="2800" b="1" dirty="0">
                <a:latin typeface="Arial Black" panose="020B0A04020102020204" pitchFamily="34" charset="0"/>
              </a:rPr>
              <a:t> partján, a </a:t>
            </a:r>
            <a:r>
              <a:rPr lang="hu-HU" sz="2800" b="1" u="sng" dirty="0">
                <a:latin typeface="Arial Black" panose="020B0A04020102020204" pitchFamily="34" charset="0"/>
                <a:hlinkClick r:id="rId6" tooltip="Rozsnyói-medence (a lap nem létezik)"/>
              </a:rPr>
              <a:t>Rozsnyói-medencében</a:t>
            </a:r>
            <a:r>
              <a:rPr lang="hu-HU" sz="2800" b="1" dirty="0">
                <a:latin typeface="Arial Black" panose="020B0A04020102020204" pitchFamily="34" charset="0"/>
              </a:rPr>
              <a:t> </a:t>
            </a:r>
            <a:r>
              <a:rPr lang="hu-HU" sz="2800" b="1" dirty="0" smtClean="0">
                <a:latin typeface="Arial Black" panose="020B0A04020102020204" pitchFamily="34" charset="0"/>
              </a:rPr>
              <a:t>épült.</a:t>
            </a: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Neve </a:t>
            </a:r>
            <a:r>
              <a:rPr lang="hu-HU" sz="2800" b="1" dirty="0">
                <a:latin typeface="Arial Black" panose="020B0A04020102020204" pitchFamily="34" charset="0"/>
              </a:rPr>
              <a:t>rózsaligetet jelent. </a:t>
            </a:r>
            <a:endParaRPr lang="hu-HU" sz="2800" b="1" dirty="0" smtClean="0">
              <a:latin typeface="Arial Black" panose="020B0A04020102020204" pitchFamily="34" charset="0"/>
            </a:endParaRP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</a:t>
            </a:r>
            <a:r>
              <a:rPr lang="hu-HU" sz="2800" b="1" dirty="0">
                <a:latin typeface="Arial Black" panose="020B0A04020102020204" pitchFamily="34" charset="0"/>
              </a:rPr>
              <a:t>A bányásztelepülést német telepesek alapították a </a:t>
            </a:r>
            <a:r>
              <a:rPr lang="hu-HU" sz="2800" b="1" u="sng" dirty="0">
                <a:latin typeface="Arial Black" panose="020B0A04020102020204" pitchFamily="34" charset="0"/>
                <a:hlinkClick r:id="rId7" tooltip="13. század"/>
              </a:rPr>
              <a:t>13. </a:t>
            </a:r>
            <a:r>
              <a:rPr lang="hu-HU" sz="2800" b="1" u="sng" dirty="0" smtClean="0">
                <a:latin typeface="Arial Black" panose="020B0A04020102020204" pitchFamily="34" charset="0"/>
                <a:hlinkClick r:id="rId7" tooltip="13. század"/>
              </a:rPr>
              <a:t>században</a:t>
            </a:r>
            <a:r>
              <a:rPr lang="hu-HU" sz="2800" b="1" u="sng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u-HU" dirty="0" smtClean="0">
                <a:latin typeface="Arial Black" panose="020B0A04020102020204" pitchFamily="34" charset="0"/>
              </a:rPr>
              <a:t>• </a:t>
            </a:r>
            <a:r>
              <a:rPr lang="hu-HU" sz="2800" b="1" dirty="0">
                <a:latin typeface="Arial Black" panose="020B0A04020102020204" pitchFamily="34" charset="0"/>
              </a:rPr>
              <a:t> A</a:t>
            </a:r>
            <a:r>
              <a:rPr lang="hu-HU" sz="2800" b="1" dirty="0" smtClean="0">
                <a:latin typeface="Arial Black" panose="020B0A04020102020204" pitchFamily="34" charset="0"/>
              </a:rPr>
              <a:t> </a:t>
            </a:r>
            <a:r>
              <a:rPr lang="hu-HU" sz="2800" b="1" dirty="0">
                <a:latin typeface="Arial Black" panose="020B0A04020102020204" pitchFamily="34" charset="0"/>
              </a:rPr>
              <a:t>lakosok fő foglalkozása az ezüstbányászat volt.</a:t>
            </a:r>
          </a:p>
          <a:p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4131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HATÁRTALANUL BARANGOLÓ</a:t>
            </a:r>
            <a:endParaRPr lang="hu-H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hlinkClick r:id="rId2"/>
            </a:endParaRPr>
          </a:p>
          <a:p>
            <a:endParaRPr lang="hu-HU" altLang="hu-HU" dirty="0" smtClean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 smtClean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https://www.okosdoboz.hu/hu-HU/Hatarontuli?h=true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4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7383" y="424544"/>
            <a:ext cx="11364686" cy="6309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HATÁRTALANUL</a:t>
            </a:r>
          </a:p>
          <a:p>
            <a:pPr algn="ctr"/>
            <a:r>
              <a:rPr lang="hu-H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Pályázat</a:t>
            </a:r>
          </a:p>
          <a:p>
            <a:pPr algn="ctr"/>
            <a:endParaRPr lang="hu-HU" sz="6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KKZKÁI Kisfaludy Utcai Tagiskola Kaposvár</a:t>
            </a:r>
          </a:p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 Bányavárosok, a Szepesség és a Gömör kincsei</a:t>
            </a:r>
          </a:p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(4 napos kirándulás)</a:t>
            </a:r>
          </a:p>
          <a:p>
            <a:endParaRPr lang="hu-H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hu-H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Utazás időpontja: 2025.04.29.- 05.02.</a:t>
            </a:r>
          </a:p>
          <a:p>
            <a:r>
              <a:rPr lang="hu-H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Pályázati azonosító: HAT-KP-1-2024/1-000728</a:t>
            </a:r>
          </a:p>
          <a:p>
            <a:r>
              <a:rPr lang="hu-H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Létszám: 47 (42 diák + 5 kísérőtanár)</a:t>
            </a:r>
            <a:endParaRPr lang="hu-H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ADATOK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6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hu-HU" sz="3200" b="1" dirty="0" smtClean="0">
              <a:latin typeface="Arial Black" panose="020B0A04020102020204" pitchFamily="34" charset="0"/>
            </a:endParaRPr>
          </a:p>
          <a:p>
            <a:r>
              <a:rPr lang="hu-H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államforma </a:t>
            </a:r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hu-H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köztársaság</a:t>
            </a:r>
          </a:p>
          <a:p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főváros : Pozsony </a:t>
            </a:r>
            <a:endParaRPr lang="hu-HU" sz="32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népesség :  5,4 millió fő </a:t>
            </a:r>
            <a:endParaRPr lang="hu-HU" sz="32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1 főre jutó GDP : 27.700 </a:t>
            </a:r>
            <a:r>
              <a:rPr lang="hu-H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USD</a:t>
            </a:r>
          </a:p>
          <a:p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2004 óta EU tag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schengeni övezet országa, eurozóna tagja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hu-H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déli része Felvidék félmillió magyar él itt</a:t>
            </a:r>
            <a:endParaRPr lang="hu-H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hu-H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9634" y="365125"/>
            <a:ext cx="11014166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zlovákiai kisebbség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9634" y="1825624"/>
            <a:ext cx="11014166" cy="50323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200" dirty="0">
                <a:latin typeface="Arial Black" panose="020B0A04020102020204" pitchFamily="34" charset="0"/>
              </a:rPr>
              <a:t>Szlovákiai kisebbségek alatt a mai Szlovákia területén élő nemzeti kisebbségeket értjük. Legnagyobb számban a 2011-es népszámlálás alapján 458 467-en vallották magukat magyarnak.</a:t>
            </a:r>
          </a:p>
          <a:p>
            <a:pPr lvl="0"/>
            <a:r>
              <a:rPr lang="hu-HU" dirty="0"/>
              <a:t> </a:t>
            </a:r>
            <a:r>
              <a:rPr lang="hu-HU" dirty="0">
                <a:latin typeface="Arial Black" panose="020B0A04020102020204" pitchFamily="34" charset="0"/>
              </a:rPr>
              <a:t>Hivatalos nyelv a </a:t>
            </a:r>
            <a:r>
              <a:rPr lang="hu-HU" u="sng" dirty="0">
                <a:latin typeface="Arial Black" panose="020B0A04020102020204" pitchFamily="34" charset="0"/>
                <a:hlinkClick r:id="rId2" tooltip="Szlovák nyelv"/>
              </a:rPr>
              <a:t>szlovák</a:t>
            </a:r>
            <a:r>
              <a:rPr lang="hu-HU" dirty="0" smtClean="0">
                <a:latin typeface="Arial Black" panose="020B0A04020102020204" pitchFamily="34" charset="0"/>
              </a:rPr>
              <a:t>.</a:t>
            </a:r>
          </a:p>
          <a:p>
            <a:pPr lvl="0"/>
            <a:r>
              <a:rPr lang="hu-HU" dirty="0">
                <a:latin typeface="Arial Black" panose="020B0A04020102020204" pitchFamily="34" charset="0"/>
              </a:rPr>
              <a:t>Népek a legutóbbi, 2011. évi szlovákiai népszámlálás </a:t>
            </a:r>
            <a:r>
              <a:rPr lang="hu-HU" dirty="0" smtClean="0">
                <a:latin typeface="Arial Black" panose="020B0A04020102020204" pitchFamily="34" charset="0"/>
              </a:rPr>
              <a:t>adatai </a:t>
            </a:r>
            <a:r>
              <a:rPr lang="hu-HU" dirty="0">
                <a:latin typeface="Arial Black" panose="020B0A04020102020204" pitchFamily="34" charset="0"/>
              </a:rPr>
              <a:t> </a:t>
            </a:r>
            <a:r>
              <a:rPr lang="hu-HU" u="sng" dirty="0">
                <a:latin typeface="Arial Black" panose="020B0A04020102020204" pitchFamily="34" charset="0"/>
                <a:hlinkClick r:id="rId3" tooltip="Szlovákok"/>
              </a:rPr>
              <a:t>szlovák</a:t>
            </a:r>
            <a:r>
              <a:rPr lang="hu-HU" dirty="0">
                <a:latin typeface="Arial Black" panose="020B0A04020102020204" pitchFamily="34" charset="0"/>
              </a:rPr>
              <a:t> 80,7%, </a:t>
            </a:r>
            <a:r>
              <a:rPr lang="hu-HU" u="sng" dirty="0">
                <a:latin typeface="Arial Black" panose="020B0A04020102020204" pitchFamily="34" charset="0"/>
                <a:hlinkClick r:id="rId4" tooltip="Magyarok"/>
              </a:rPr>
              <a:t>magyar</a:t>
            </a:r>
            <a:r>
              <a:rPr lang="hu-HU" dirty="0">
                <a:latin typeface="Arial Black" panose="020B0A04020102020204" pitchFamily="34" charset="0"/>
              </a:rPr>
              <a:t> 8,5%, </a:t>
            </a:r>
            <a:r>
              <a:rPr lang="hu-HU" u="sng" dirty="0">
                <a:latin typeface="Arial Black" panose="020B0A04020102020204" pitchFamily="34" charset="0"/>
                <a:hlinkClick r:id="rId5" tooltip="Cigányok"/>
              </a:rPr>
              <a:t>cigány</a:t>
            </a:r>
            <a:r>
              <a:rPr lang="hu-HU" dirty="0">
                <a:latin typeface="Arial Black" panose="020B0A04020102020204" pitchFamily="34" charset="0"/>
              </a:rPr>
              <a:t> 2,0</a:t>
            </a:r>
            <a:r>
              <a:rPr lang="hu-HU" dirty="0" smtClean="0">
                <a:latin typeface="Arial Black" panose="020B0A04020102020204" pitchFamily="34" charset="0"/>
              </a:rPr>
              <a:t>%,     </a:t>
            </a:r>
            <a:r>
              <a:rPr lang="hu-HU" dirty="0">
                <a:latin typeface="Arial Black" panose="020B0A04020102020204" pitchFamily="34" charset="0"/>
              </a:rPr>
              <a:t> </a:t>
            </a:r>
            <a:r>
              <a:rPr lang="hu-HU" u="sng" dirty="0">
                <a:latin typeface="Arial Black" panose="020B0A04020102020204" pitchFamily="34" charset="0"/>
                <a:hlinkClick r:id="rId6" tooltip="Csehek"/>
              </a:rPr>
              <a:t>cseh</a:t>
            </a:r>
            <a:r>
              <a:rPr lang="hu-HU" dirty="0">
                <a:latin typeface="Arial Black" panose="020B0A04020102020204" pitchFamily="34" charset="0"/>
              </a:rPr>
              <a:t> 0,6%, </a:t>
            </a:r>
            <a:r>
              <a:rPr lang="hu-HU" u="sng" dirty="0">
                <a:latin typeface="Arial Black" panose="020B0A04020102020204" pitchFamily="34" charset="0"/>
                <a:hlinkClick r:id="rId7" tooltip="Ruszinok"/>
              </a:rPr>
              <a:t>ruszin</a:t>
            </a:r>
            <a:r>
              <a:rPr lang="hu-HU" dirty="0">
                <a:latin typeface="Arial Black" panose="020B0A04020102020204" pitchFamily="34" charset="0"/>
              </a:rPr>
              <a:t> 0,6%, </a:t>
            </a:r>
            <a:r>
              <a:rPr lang="hu-HU" u="sng" dirty="0">
                <a:latin typeface="Arial Black" panose="020B0A04020102020204" pitchFamily="34" charset="0"/>
                <a:hlinkClick r:id="rId8" tooltip="Ukránok"/>
              </a:rPr>
              <a:t>ukrán</a:t>
            </a:r>
            <a:r>
              <a:rPr lang="hu-HU" dirty="0">
                <a:latin typeface="Arial Black" panose="020B0A04020102020204" pitchFamily="34" charset="0"/>
              </a:rPr>
              <a:t> 0,1%, </a:t>
            </a:r>
            <a:r>
              <a:rPr lang="hu-HU" u="sng" dirty="0">
                <a:latin typeface="Arial Black" panose="020B0A04020102020204" pitchFamily="34" charset="0"/>
                <a:hlinkClick r:id="rId9" tooltip="Lengyelek"/>
              </a:rPr>
              <a:t>lengyel</a:t>
            </a:r>
            <a:r>
              <a:rPr lang="hu-HU" dirty="0">
                <a:latin typeface="Arial Black" panose="020B0A04020102020204" pitchFamily="34" charset="0"/>
              </a:rPr>
              <a:t> 0,1%, </a:t>
            </a:r>
            <a:r>
              <a:rPr lang="hu-HU" dirty="0" smtClean="0">
                <a:latin typeface="Arial Black" panose="020B0A04020102020204" pitchFamily="34" charset="0"/>
              </a:rPr>
              <a:t>     </a:t>
            </a:r>
            <a:r>
              <a:rPr lang="hu-HU" u="sng" dirty="0" smtClean="0">
                <a:latin typeface="Arial Black" panose="020B0A04020102020204" pitchFamily="34" charset="0"/>
                <a:hlinkClick r:id="rId10" tooltip="Morvák"/>
              </a:rPr>
              <a:t>morva</a:t>
            </a:r>
            <a:r>
              <a:rPr lang="hu-HU" dirty="0">
                <a:latin typeface="Arial Black" panose="020B0A04020102020204" pitchFamily="34" charset="0"/>
              </a:rPr>
              <a:t> 0,1%, </a:t>
            </a:r>
            <a:r>
              <a:rPr lang="hu-HU" u="sng" dirty="0">
                <a:latin typeface="Arial Black" panose="020B0A04020102020204" pitchFamily="34" charset="0"/>
                <a:hlinkClick r:id="rId11" tooltip="Németek"/>
              </a:rPr>
              <a:t>német</a:t>
            </a:r>
            <a:r>
              <a:rPr lang="hu-HU" dirty="0">
                <a:latin typeface="Arial Black" panose="020B0A04020102020204" pitchFamily="34" charset="0"/>
              </a:rPr>
              <a:t> 0,1%, egyéb 1,3</a:t>
            </a:r>
            <a:r>
              <a:rPr lang="hu-HU" dirty="0" smtClean="0">
                <a:latin typeface="Arial Black" panose="020B0A04020102020204" pitchFamily="34" charset="0"/>
              </a:rPr>
              <a:t>%.</a:t>
            </a:r>
          </a:p>
          <a:p>
            <a:pPr lvl="0"/>
            <a:endParaRPr lang="hu-HU" dirty="0">
              <a:latin typeface="Arial Black" panose="020B0A040201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741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8011" y="325937"/>
            <a:ext cx="11377749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8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FELVIDÉK</a:t>
            </a:r>
            <a:endParaRPr lang="hu-HU" sz="8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91349" y="1825625"/>
            <a:ext cx="5904411" cy="48103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latin typeface="Arial Black" panose="020B0A04020102020204" pitchFamily="34" charset="0"/>
              </a:rPr>
              <a:t>A Felvidék történelmi eredetű </a:t>
            </a:r>
            <a:r>
              <a:rPr lang="hu-HU" b="1" dirty="0" smtClean="0">
                <a:latin typeface="Arial Black" panose="020B0A04020102020204" pitchFamily="34" charset="0"/>
              </a:rPr>
              <a:t>tájnév</a:t>
            </a:r>
          </a:p>
          <a:p>
            <a:r>
              <a:rPr lang="hu-HU" b="1" dirty="0">
                <a:latin typeface="Arial Black" panose="020B0A04020102020204" pitchFamily="34" charset="0"/>
              </a:rPr>
              <a:t>Ma </a:t>
            </a:r>
            <a:r>
              <a:rPr lang="hu-HU" b="1" u="sng" dirty="0">
                <a:latin typeface="Arial Black" panose="020B0A04020102020204" pitchFamily="34" charset="0"/>
                <a:hlinkClick r:id="rId2" tooltip="Szlovákia"/>
              </a:rPr>
              <a:t>Szlovákia</a:t>
            </a:r>
            <a:r>
              <a:rPr lang="hu-HU" b="1" dirty="0">
                <a:latin typeface="Arial Black" panose="020B0A04020102020204" pitchFamily="34" charset="0"/>
              </a:rPr>
              <a:t> területének </a:t>
            </a:r>
            <a:r>
              <a:rPr lang="hu-HU" b="1" dirty="0" smtClean="0">
                <a:latin typeface="Arial Black" panose="020B0A04020102020204" pitchFamily="34" charset="0"/>
              </a:rPr>
              <a:t>       </a:t>
            </a:r>
            <a:r>
              <a:rPr lang="hu-HU" b="1" u="sng" dirty="0" smtClean="0">
                <a:latin typeface="Arial Black" panose="020B0A04020102020204" pitchFamily="34" charset="0"/>
                <a:hlinkClick r:id="rId3" tooltip="Szinonímia"/>
              </a:rPr>
              <a:t>szinonimájaként</a:t>
            </a:r>
            <a:r>
              <a:rPr lang="hu-HU" b="1" dirty="0">
                <a:latin typeface="Arial Black" panose="020B0A04020102020204" pitchFamily="34" charset="0"/>
              </a:rPr>
              <a:t> használatos </a:t>
            </a:r>
            <a:endParaRPr lang="hu-HU" b="1" dirty="0" smtClean="0">
              <a:latin typeface="Arial Black" panose="020B0A04020102020204" pitchFamily="34" charset="0"/>
            </a:endParaRPr>
          </a:p>
          <a:p>
            <a:r>
              <a:rPr lang="hu-HU" b="1" dirty="0">
                <a:latin typeface="Arial Black" panose="020B0A04020102020204" pitchFamily="34" charset="0"/>
              </a:rPr>
              <a:t>egyrészt a </a:t>
            </a:r>
            <a:r>
              <a:rPr lang="hu-HU" b="1" u="sng" dirty="0">
                <a:latin typeface="Arial Black" panose="020B0A04020102020204" pitchFamily="34" charset="0"/>
                <a:hlinkClick r:id="rId4" tooltip="Szlovákiai magyarok"/>
              </a:rPr>
              <a:t>szlovákiai magyarok</a:t>
            </a:r>
            <a:r>
              <a:rPr lang="hu-HU" b="1" dirty="0">
                <a:latin typeface="Arial Black" panose="020B0A04020102020204" pitchFamily="34" charset="0"/>
              </a:rPr>
              <a:t> („felvidéki magyarok”) vonatkozásában</a:t>
            </a:r>
            <a:r>
              <a:rPr lang="hu-HU" b="1" dirty="0" smtClean="0">
                <a:latin typeface="Arial Black" panose="020B0A04020102020204" pitchFamily="34" charset="0"/>
              </a:rPr>
              <a:t>,</a:t>
            </a:r>
          </a:p>
          <a:p>
            <a:r>
              <a:rPr lang="hu-HU" b="1" dirty="0">
                <a:latin typeface="Arial Black" panose="020B0A04020102020204" pitchFamily="34" charset="0"/>
              </a:rPr>
              <a:t>másrészt az </a:t>
            </a:r>
            <a:r>
              <a:rPr lang="hu-HU" b="1" u="sng" dirty="0">
                <a:latin typeface="Arial Black" panose="020B0A04020102020204" pitchFamily="34" charset="0"/>
                <a:hlinkClick r:id="rId5" tooltip="1918"/>
              </a:rPr>
              <a:t>1918</a:t>
            </a:r>
            <a:r>
              <a:rPr lang="hu-HU" b="1" dirty="0">
                <a:latin typeface="Arial Black" panose="020B0A04020102020204" pitchFamily="34" charset="0"/>
              </a:rPr>
              <a:t> előtti </a:t>
            </a:r>
            <a:r>
              <a:rPr lang="hu-HU" b="1" u="sng" dirty="0">
                <a:latin typeface="Arial Black" panose="020B0A04020102020204" pitchFamily="34" charset="0"/>
                <a:hlinkClick r:id="rId6" tooltip="Magyar történelem"/>
              </a:rPr>
              <a:t>magyar történelem</a:t>
            </a:r>
            <a:r>
              <a:rPr lang="hu-HU" b="1" dirty="0">
                <a:latin typeface="Arial Black" panose="020B0A04020102020204" pitchFamily="34" charset="0"/>
              </a:rPr>
              <a:t> kapcsán, amikor a mai Szlovákia területe a </a:t>
            </a:r>
            <a:r>
              <a:rPr lang="hu-HU" b="1" u="sng" dirty="0">
                <a:latin typeface="Arial Black" panose="020B0A04020102020204" pitchFamily="34" charset="0"/>
                <a:hlinkClick r:id="rId7" tooltip="Magyar Királyság"/>
              </a:rPr>
              <a:t>Magyar Királyság</a:t>
            </a:r>
            <a:r>
              <a:rPr lang="hu-HU" b="1" dirty="0">
                <a:latin typeface="Arial Black" panose="020B0A04020102020204" pitchFamily="34" charset="0"/>
              </a:rPr>
              <a:t> szerves részét képezte</a:t>
            </a:r>
            <a:r>
              <a:rPr lang="hu-HU" dirty="0"/>
              <a:t>. </a:t>
            </a:r>
          </a:p>
          <a:p>
            <a:endParaRPr lang="hu-HU" dirty="0"/>
          </a:p>
        </p:txBody>
      </p:sp>
      <p:pic>
        <p:nvPicPr>
          <p:cNvPr id="5" name="Tartalom helye 3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2403567"/>
            <a:ext cx="5303520" cy="2495004"/>
          </a:xfrm>
        </p:spPr>
      </p:pic>
    </p:spTree>
    <p:extLst>
      <p:ext uri="{BB962C8B-B14F-4D97-AF65-F5344CB8AC3E}">
        <p14:creationId xmlns:p14="http://schemas.microsoft.com/office/powerpoint/2010/main" val="37928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FELVIDÉK</a:t>
            </a:r>
            <a:endParaRPr lang="hu-H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42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hu-HU" b="1" dirty="0">
                <a:latin typeface="Arial Black" panose="020B0A04020102020204" pitchFamily="34" charset="0"/>
              </a:rPr>
              <a:t>A 19. században a </a:t>
            </a:r>
            <a:r>
              <a:rPr lang="hu-HU" b="1" i="1" dirty="0">
                <a:latin typeface="Arial Black" panose="020B0A04020102020204" pitchFamily="34" charset="0"/>
              </a:rPr>
              <a:t>Felvidék</a:t>
            </a:r>
            <a:r>
              <a:rPr lang="hu-HU" b="1" dirty="0">
                <a:latin typeface="Arial Black" panose="020B0A04020102020204" pitchFamily="34" charset="0"/>
              </a:rPr>
              <a:t> fogalmát kiterjesztették Magyarország egész északi hegyvidéki területére, amit korábban a </a:t>
            </a:r>
            <a:r>
              <a:rPr lang="hu-HU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Felső-Magyarország</a:t>
            </a:r>
            <a:r>
              <a:rPr lang="hu-HU" b="1" u="sng" dirty="0" smtClean="0">
                <a:latin typeface="Arial Black" panose="020B0A04020102020204" pitchFamily="34" charset="0"/>
              </a:rPr>
              <a:t> </a:t>
            </a:r>
            <a:r>
              <a:rPr lang="hu-HU" b="1" dirty="0" smtClean="0">
                <a:latin typeface="Arial Black" panose="020B0A04020102020204" pitchFamily="34" charset="0"/>
              </a:rPr>
              <a:t>vagy</a:t>
            </a:r>
            <a:r>
              <a:rPr lang="hu-HU" b="1" dirty="0">
                <a:latin typeface="Arial Black" panose="020B0A04020102020204" pitchFamily="34" charset="0"/>
              </a:rPr>
              <a:t> </a:t>
            </a:r>
            <a:r>
              <a:rPr lang="hu-HU" b="1" i="1" dirty="0">
                <a:latin typeface="Arial Black" panose="020B0A04020102020204" pitchFamily="34" charset="0"/>
              </a:rPr>
              <a:t>Felföld</a:t>
            </a:r>
            <a:r>
              <a:rPr lang="hu-HU" b="1" dirty="0">
                <a:latin typeface="Arial Black" panose="020B0A04020102020204" pitchFamily="34" charset="0"/>
              </a:rPr>
              <a:t> elnevezéssel jelöltek</a:t>
            </a:r>
            <a:r>
              <a:rPr lang="hu-HU" b="1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u-HU" b="1" dirty="0">
                <a:latin typeface="Arial Black" panose="020B0A04020102020204" pitchFamily="34" charset="0"/>
              </a:rPr>
              <a:t>Az 1920-as </a:t>
            </a:r>
            <a:r>
              <a:rPr lang="hu-HU" b="1" u="sng" dirty="0">
                <a:latin typeface="Arial Black" panose="020B0A04020102020204" pitchFamily="34" charset="0"/>
                <a:hlinkClick r:id="rId2" tooltip="Trianoni békeszerződés"/>
              </a:rPr>
              <a:t>trianoni békeszerződés</a:t>
            </a:r>
            <a:r>
              <a:rPr lang="hu-HU" b="1" dirty="0">
                <a:latin typeface="Arial Black" panose="020B0A04020102020204" pitchFamily="34" charset="0"/>
              </a:rPr>
              <a:t> után a volt Magyar Királyságtól </a:t>
            </a:r>
            <a:r>
              <a:rPr lang="hu-HU" b="1" u="sng" dirty="0">
                <a:latin typeface="Arial Black" panose="020B0A04020102020204" pitchFamily="34" charset="0"/>
                <a:hlinkClick r:id="rId3" tooltip="Csehszlovákia"/>
              </a:rPr>
              <a:t>Csehszlovákiához</a:t>
            </a:r>
            <a:r>
              <a:rPr lang="hu-HU" b="1" dirty="0">
                <a:latin typeface="Arial Black" panose="020B0A04020102020204" pitchFamily="34" charset="0"/>
              </a:rPr>
              <a:t> került területek egészét kezdték politikai értelemben </a:t>
            </a:r>
            <a:r>
              <a:rPr lang="hu-HU" b="1" i="1" dirty="0">
                <a:latin typeface="Arial Black" panose="020B0A04020102020204" pitchFamily="34" charset="0"/>
              </a:rPr>
              <a:t>Felvidéknek</a:t>
            </a:r>
            <a:r>
              <a:rPr lang="hu-HU" b="1" dirty="0">
                <a:latin typeface="Arial Black" panose="020B0A04020102020204" pitchFamily="34" charset="0"/>
              </a:rPr>
              <a:t> nevezni, tehát a mai Szlovákia teljes területét </a:t>
            </a:r>
            <a:r>
              <a:rPr lang="hu-HU" dirty="0">
                <a:latin typeface="Arial Black" panose="020B0A04020102020204" pitchFamily="34" charset="0"/>
              </a:rPr>
              <a:t>és </a:t>
            </a:r>
            <a:r>
              <a:rPr lang="hu-HU" u="sng" dirty="0" smtClean="0">
                <a:latin typeface="Arial Black" panose="020B0A04020102020204" pitchFamily="34" charset="0"/>
                <a:hlinkClick r:id="rId4" tooltip="Kárpátalja"/>
              </a:rPr>
              <a:t>Kárpátalját</a:t>
            </a:r>
            <a:r>
              <a:rPr lang="hu-HU" u="sng" dirty="0" smtClean="0">
                <a:latin typeface="Arial Black" panose="020B0A04020102020204" pitchFamily="34" charset="0"/>
              </a:rPr>
              <a:t>.</a:t>
            </a:r>
            <a:r>
              <a:rPr lang="hu-HU" dirty="0">
                <a:latin typeface="Arial Black" panose="020B0A04020102020204" pitchFamily="34" charset="0"/>
              </a:rPr>
              <a:t> </a:t>
            </a:r>
            <a:endParaRPr lang="hu-HU" dirty="0" smtClean="0">
              <a:latin typeface="Arial Black" panose="020B0A04020102020204" pitchFamily="34" charset="0"/>
            </a:endParaRPr>
          </a:p>
          <a:p>
            <a:r>
              <a:rPr lang="hu-HU" b="1" dirty="0">
                <a:latin typeface="Arial Black" panose="020B0A04020102020204" pitchFamily="34" charset="0"/>
              </a:rPr>
              <a:t>A Felvidék Magyarországon maradt részeit (</a:t>
            </a:r>
            <a:r>
              <a:rPr lang="hu-HU" b="1" dirty="0">
                <a:solidFill>
                  <a:srgbClr val="0070C0"/>
                </a:solidFill>
                <a:latin typeface="Arial Black" panose="020B0A04020102020204" pitchFamily="34" charset="0"/>
              </a:rPr>
              <a:t>az Északi- középhegység területeit és vármegyéiket</a:t>
            </a:r>
            <a:r>
              <a:rPr lang="hu-HU" b="1" dirty="0">
                <a:latin typeface="Arial Black" panose="020B0A04020102020204" pitchFamily="34" charset="0"/>
              </a:rPr>
              <a:t>) ezzel párhuzamosan az újjáéledt </a:t>
            </a:r>
            <a:r>
              <a:rPr lang="hu-HU" b="1" dirty="0">
                <a:solidFill>
                  <a:srgbClr val="0070C0"/>
                </a:solidFill>
                <a:latin typeface="Arial Black" panose="020B0A04020102020204" pitchFamily="34" charset="0"/>
              </a:rPr>
              <a:t>Felső-Magyarország</a:t>
            </a:r>
            <a:r>
              <a:rPr lang="hu-HU" b="1" dirty="0">
                <a:latin typeface="Arial Black" panose="020B0A04020102020204" pitchFamily="34" charset="0"/>
              </a:rPr>
              <a:t> névvel is illették.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578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SOMOSKŐ</a:t>
            </a:r>
            <a:endParaRPr lang="hu-HU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68389" y="1825625"/>
            <a:ext cx="6285411" cy="47841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 </a:t>
            </a:r>
            <a:r>
              <a:rPr lang="hu-HU" b="1" dirty="0"/>
              <a:t>Somoskő még Magyarországon, ám vára már Szlovákiában van</a:t>
            </a:r>
            <a:r>
              <a:rPr lang="hu-HU" b="1" dirty="0" smtClean="0"/>
              <a:t>.</a:t>
            </a:r>
          </a:p>
          <a:p>
            <a:r>
              <a:rPr lang="hu-HU" b="1" dirty="0"/>
              <a:t>Somoskő vára a </a:t>
            </a:r>
            <a:r>
              <a:rPr lang="hu-HU" b="1" dirty="0">
                <a:solidFill>
                  <a:srgbClr val="002060"/>
                </a:solidFill>
              </a:rPr>
              <a:t>13. század második </a:t>
            </a:r>
            <a:r>
              <a:rPr lang="hu-HU" b="1" dirty="0"/>
              <a:t>felében épült. </a:t>
            </a:r>
            <a:endParaRPr lang="hu-HU" b="1" dirty="0" smtClean="0"/>
          </a:p>
          <a:p>
            <a:r>
              <a:rPr lang="hu-HU" b="1" dirty="0">
                <a:solidFill>
                  <a:srgbClr val="002060"/>
                </a:solidFill>
              </a:rPr>
              <a:t>Első írásos említésekor </a:t>
            </a:r>
            <a:r>
              <a:rPr lang="hu-HU" b="1" dirty="0"/>
              <a:t>Károly Róbert Szécsényi Tamás erdélyi vajdának adományozta</a:t>
            </a:r>
            <a:r>
              <a:rPr lang="hu-HU" b="1" dirty="0" smtClean="0"/>
              <a:t>.</a:t>
            </a:r>
          </a:p>
          <a:p>
            <a:r>
              <a:rPr lang="hu-HU" b="1" dirty="0">
                <a:solidFill>
                  <a:srgbClr val="002060"/>
                </a:solidFill>
              </a:rPr>
              <a:t>1576-ban</a:t>
            </a:r>
            <a:r>
              <a:rPr lang="hu-HU" b="1" dirty="0"/>
              <a:t> Ali bég vezetésével a </a:t>
            </a:r>
            <a:r>
              <a:rPr lang="hu-HU" b="1" dirty="0">
                <a:solidFill>
                  <a:srgbClr val="002060"/>
                </a:solidFill>
              </a:rPr>
              <a:t>törökök</a:t>
            </a:r>
            <a:r>
              <a:rPr lang="hu-HU" b="1" dirty="0"/>
              <a:t> elfoglalták, de </a:t>
            </a:r>
            <a:r>
              <a:rPr lang="hu-HU" b="1" dirty="0" smtClean="0">
                <a:solidFill>
                  <a:srgbClr val="002060"/>
                </a:solidFill>
              </a:rPr>
              <a:t>1593-ban </a:t>
            </a:r>
            <a:r>
              <a:rPr lang="hu-HU" b="1" dirty="0">
                <a:solidFill>
                  <a:srgbClr val="002060"/>
                </a:solidFill>
              </a:rPr>
              <a:t>a királyi csapatok </a:t>
            </a:r>
            <a:r>
              <a:rPr lang="hu-HU" b="1" dirty="0"/>
              <a:t>visszafoglalták azt. </a:t>
            </a:r>
            <a:endParaRPr lang="hu-HU" b="1" dirty="0" smtClean="0"/>
          </a:p>
          <a:p>
            <a:r>
              <a:rPr lang="hu-HU" b="1" dirty="0">
                <a:solidFill>
                  <a:srgbClr val="002060"/>
                </a:solidFill>
              </a:rPr>
              <a:t>A 16. század </a:t>
            </a:r>
            <a:r>
              <a:rPr lang="hu-HU" b="1" dirty="0"/>
              <a:t>első felében </a:t>
            </a:r>
            <a:r>
              <a:rPr lang="hu-HU" b="1" dirty="0">
                <a:solidFill>
                  <a:srgbClr val="002060"/>
                </a:solidFill>
              </a:rPr>
              <a:t>megerősítették</a:t>
            </a:r>
            <a:r>
              <a:rPr lang="hu-HU" b="1" dirty="0"/>
              <a:t> a várat, ekkor épültek a hatalmas </a:t>
            </a:r>
            <a:r>
              <a:rPr lang="hu-HU" b="1" dirty="0">
                <a:solidFill>
                  <a:srgbClr val="002060"/>
                </a:solidFill>
              </a:rPr>
              <a:t>ágyútornyok</a:t>
            </a:r>
            <a:r>
              <a:rPr lang="hu-HU" b="1" dirty="0"/>
              <a:t> is.</a:t>
            </a:r>
          </a:p>
          <a:p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008120" cy="235448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82053"/>
            <a:ext cx="4008120" cy="21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4138" y="365125"/>
            <a:ext cx="10909662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FÜLEK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85509" y="1825624"/>
            <a:ext cx="6468291" cy="4823369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b="1" dirty="0">
                <a:latin typeface="Arial Black" panose="020B0A04020102020204" pitchFamily="34" charset="0"/>
              </a:rPr>
              <a:t>Egy 1246. január 10-én kelt királyi oklevélben szerepel először </a:t>
            </a:r>
            <a:r>
              <a:rPr lang="hu-HU" b="1" dirty="0" smtClean="0">
                <a:latin typeface="Arial Black" panose="020B0A04020102020204" pitchFamily="34" charset="0"/>
              </a:rPr>
              <a:t>Fülek</a:t>
            </a:r>
            <a:endParaRPr lang="hu-HU" b="1" dirty="0">
              <a:latin typeface="Arial Black" panose="020B0A04020102020204" pitchFamily="34" charset="0"/>
            </a:endParaRPr>
          </a:p>
          <a:p>
            <a:r>
              <a:rPr lang="hu-HU" b="1" dirty="0" smtClean="0">
                <a:latin typeface="Arial Black" panose="020B0A04020102020204" pitchFamily="34" charset="0"/>
              </a:rPr>
              <a:t>1554-ben </a:t>
            </a:r>
            <a:r>
              <a:rPr lang="hu-HU" b="1" dirty="0">
                <a:latin typeface="Arial Black" panose="020B0A04020102020204" pitchFamily="34" charset="0"/>
              </a:rPr>
              <a:t>a török elfoglalta és 39 évig innen sarcolta a környék falvait, sőt a bányavárosokat is, amelyeknek a kapuja Fülek volt</a:t>
            </a:r>
            <a:r>
              <a:rPr lang="hu-HU" b="1" dirty="0" smtClean="0">
                <a:latin typeface="Arial Black" panose="020B0A04020102020204" pitchFamily="34" charset="0"/>
              </a:rPr>
              <a:t>.</a:t>
            </a:r>
          </a:p>
          <a:p>
            <a:endParaRPr lang="hu-HU" b="1" dirty="0"/>
          </a:p>
          <a:p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4349932"/>
            <a:ext cx="4310742" cy="220762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9" y="1825626"/>
            <a:ext cx="4310742" cy="21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2623" y="365125"/>
            <a:ext cx="11051177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ZÓLYOM</a:t>
            </a:r>
            <a:endParaRPr lang="hu-H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3" y="1830546"/>
            <a:ext cx="1617617" cy="178117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748961"/>
            <a:ext cx="3670663" cy="134302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229226"/>
            <a:ext cx="3670663" cy="14328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20" y="1992471"/>
            <a:ext cx="2215652" cy="16192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98571" y="1992471"/>
            <a:ext cx="6455229" cy="4401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 Black" panose="020B0A04020102020204" pitchFamily="34" charset="0"/>
              </a:rPr>
              <a:t>• A</a:t>
            </a:r>
            <a:r>
              <a:rPr lang="hu-HU" sz="2800" b="1" dirty="0">
                <a:latin typeface="Arial Black" panose="020B0A04020102020204" pitchFamily="34" charset="0"/>
              </a:rPr>
              <a:t> vár mai formájában a tatárjárás után, az 1370-es években épült ki. </a:t>
            </a:r>
            <a:endParaRPr lang="hu-HU" sz="2800" b="1" dirty="0" smtClean="0">
              <a:latin typeface="Arial Black" panose="020B0A04020102020204" pitchFamily="34" charset="0"/>
            </a:endParaRP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</a:t>
            </a:r>
            <a:r>
              <a:rPr lang="hu-HU" sz="2800" dirty="0" smtClean="0">
                <a:latin typeface="Arial Black" panose="020B0A04020102020204" pitchFamily="34" charset="0"/>
              </a:rPr>
              <a:t> </a:t>
            </a:r>
            <a:r>
              <a:rPr lang="hu-HU" sz="2800" b="1" dirty="0">
                <a:latin typeface="Arial Black" panose="020B0A04020102020204" pitchFamily="34" charset="0"/>
              </a:rPr>
              <a:t>Nagy Lajos király vadászkastélyt építtetett </a:t>
            </a:r>
            <a:r>
              <a:rPr lang="hu-HU" sz="2800" b="1" dirty="0" smtClean="0">
                <a:latin typeface="Arial Black" panose="020B0A04020102020204" pitchFamily="34" charset="0"/>
              </a:rPr>
              <a:t>itt</a:t>
            </a:r>
            <a:endParaRPr lang="hu-HU" sz="2800" dirty="0">
              <a:latin typeface="Arial Black" panose="020B0A04020102020204" pitchFamily="34" charset="0"/>
            </a:endParaRP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</a:t>
            </a:r>
            <a:r>
              <a:rPr lang="hu-HU" sz="2800" b="1" dirty="0">
                <a:latin typeface="Arial Black" panose="020B0A04020102020204" pitchFamily="34" charset="0"/>
              </a:rPr>
              <a:t>1449-ben Hunyadi János égette fel a várost, </a:t>
            </a:r>
            <a:endParaRPr lang="hu-HU" sz="2800" b="1" dirty="0" smtClean="0">
              <a:latin typeface="Arial Black" panose="020B0A04020102020204" pitchFamily="34" charset="0"/>
            </a:endParaRPr>
          </a:p>
          <a:p>
            <a:r>
              <a:rPr lang="hu-HU" sz="2800" b="1" dirty="0" smtClean="0">
                <a:latin typeface="Arial Black" panose="020B0A04020102020204" pitchFamily="34" charset="0"/>
              </a:rPr>
              <a:t>• </a:t>
            </a:r>
            <a:r>
              <a:rPr lang="hu-HU" sz="2800" b="1" dirty="0">
                <a:latin typeface="Arial Black" panose="020B0A04020102020204" pitchFamily="34" charset="0"/>
              </a:rPr>
              <a:t>de a várat csak Hunyadi Mátyás tudta visszavenni 1462-ben.</a:t>
            </a:r>
          </a:p>
        </p:txBody>
      </p:sp>
    </p:spTree>
    <p:extLst>
      <p:ext uri="{BB962C8B-B14F-4D97-AF65-F5344CB8AC3E}">
        <p14:creationId xmlns:p14="http://schemas.microsoft.com/office/powerpoint/2010/main" val="41674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384</Words>
  <Application>Microsoft Office PowerPoint</Application>
  <PresentationFormat>Szélesvásznú</PresentationFormat>
  <Paragraphs>81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Office-téma</vt:lpstr>
      <vt:lpstr>SZLOVÁKIA-HATÁRTALANUL</vt:lpstr>
      <vt:lpstr>PowerPoint-bemutató</vt:lpstr>
      <vt:lpstr>ADATOK</vt:lpstr>
      <vt:lpstr>szlovákiai kisebbség</vt:lpstr>
      <vt:lpstr>FELVIDÉK</vt:lpstr>
      <vt:lpstr>FELVIDÉK</vt:lpstr>
      <vt:lpstr>SOMOSKŐ</vt:lpstr>
      <vt:lpstr>FÜLEK</vt:lpstr>
      <vt:lpstr>ZÓLYOM</vt:lpstr>
      <vt:lpstr>SELMECBÁNYA</vt:lpstr>
      <vt:lpstr>KÉSMÁRK</vt:lpstr>
      <vt:lpstr>KÉSMÁRK   THÖKÖLY-VÁR</vt:lpstr>
      <vt:lpstr>CSORBA-TÓ</vt:lpstr>
      <vt:lpstr>SZÁDELŐI - VÖLGY</vt:lpstr>
      <vt:lpstr>ROZSNYÓ</vt:lpstr>
      <vt:lpstr>HATÁRTALANUL BARANGOLÓ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SZLOVÁKIA</dc:title>
  <dc:creator>Olgi</dc:creator>
  <cp:lastModifiedBy>Olgi</cp:lastModifiedBy>
  <cp:revision>26</cp:revision>
  <dcterms:created xsi:type="dcterms:W3CDTF">2025-03-07T21:07:56Z</dcterms:created>
  <dcterms:modified xsi:type="dcterms:W3CDTF">2025-03-19T12:25:19Z</dcterms:modified>
</cp:coreProperties>
</file>